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4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C9C4B2C3-7DA5-5284-8BD8-35B4C4F7DFE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39044" y="2250895"/>
            <a:ext cx="9713912" cy="36750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5738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E36884-6030-4C91-206F-A758212D0B00}"/>
              </a:ext>
            </a:extLst>
          </p:cNvPr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250DCC-F8FF-163D-5BB3-D025532811B3}"/>
              </a:ext>
            </a:extLst>
          </p:cNvPr>
          <p:cNvSpPr txBox="1"/>
          <p:nvPr userDrawn="1"/>
        </p:nvSpPr>
        <p:spPr>
          <a:xfrm>
            <a:off x="209967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ふるさと納税の計算構造</a:t>
            </a:r>
          </a:p>
        </p:txBody>
      </p:sp>
    </p:spTree>
    <p:extLst>
      <p:ext uri="{BB962C8B-B14F-4D97-AF65-F5344CB8AC3E}">
        <p14:creationId xmlns:p14="http://schemas.microsoft.com/office/powerpoint/2010/main" val="407159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637F45-83D0-FB50-D203-9495916A3CCD}"/>
              </a:ext>
            </a:extLst>
          </p:cNvPr>
          <p:cNvSpPr txBox="1"/>
          <p:nvPr/>
        </p:nvSpPr>
        <p:spPr>
          <a:xfrm>
            <a:off x="243839" y="516374"/>
            <a:ext cx="1065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所得金額</a:t>
            </a:r>
            <a:r>
              <a:rPr kumimoji="1" lang="en-US" altLang="ja-JP" dirty="0"/>
              <a:t>8,050,000</a:t>
            </a:r>
            <a:r>
              <a:rPr kumimoji="1" lang="ja-JP" altLang="en-US" dirty="0"/>
              <a:t>円　所得税率</a:t>
            </a:r>
            <a:r>
              <a:rPr kumimoji="1" lang="en-US" altLang="ja-JP" dirty="0"/>
              <a:t>23.483</a:t>
            </a:r>
            <a:r>
              <a:rPr kumimoji="1" lang="ja-JP" altLang="en-US" dirty="0"/>
              <a:t>％ の場合</a:t>
            </a:r>
            <a:r>
              <a:rPr lang="ja-JP" altLang="en-US" dirty="0"/>
              <a:t>　寄付金上限　</a:t>
            </a:r>
            <a:r>
              <a:rPr lang="en-US" altLang="ja-JP" dirty="0"/>
              <a:t>230,363</a:t>
            </a:r>
            <a:r>
              <a:rPr lang="ja-JP" altLang="en-US" dirty="0"/>
              <a:t>円のケース</a:t>
            </a:r>
            <a:r>
              <a:rPr kumimoji="1" lang="ja-JP" altLang="en-US" dirty="0"/>
              <a:t>　 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57F6E8-BE38-DF6D-9F2F-F970A8C4BC80}"/>
              </a:ext>
            </a:extLst>
          </p:cNvPr>
          <p:cNvSpPr/>
          <p:nvPr/>
        </p:nvSpPr>
        <p:spPr>
          <a:xfrm>
            <a:off x="1108364" y="885706"/>
            <a:ext cx="2198254" cy="472076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住民税所得割－</a:t>
            </a:r>
            <a:r>
              <a:rPr kumimoji="1" lang="en-US" altLang="ja-JP" dirty="0"/>
              <a:t>2500</a:t>
            </a:r>
            <a:r>
              <a:rPr lang="ja-JP" altLang="en-US" dirty="0"/>
              <a:t>円＝</a:t>
            </a:r>
            <a:endParaRPr lang="en-US" altLang="ja-JP" dirty="0"/>
          </a:p>
          <a:p>
            <a:pPr algn="ctr"/>
            <a:r>
              <a:rPr kumimoji="1" lang="en-US" altLang="ja-JP" dirty="0"/>
              <a:t>759,500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5C695-DBF1-56C7-016C-BAE6BEC916B8}"/>
              </a:ext>
            </a:extLst>
          </p:cNvPr>
          <p:cNvSpPr/>
          <p:nvPr/>
        </p:nvSpPr>
        <p:spPr>
          <a:xfrm>
            <a:off x="1108364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i="1" dirty="0"/>
              <a:t>住民税特例上限</a:t>
            </a:r>
            <a:endParaRPr kumimoji="1" lang="en-US" altLang="ja-JP" b="1" i="1" dirty="0"/>
          </a:p>
          <a:p>
            <a:pPr algn="ctr"/>
            <a:r>
              <a:rPr lang="ja-JP" altLang="en-US" b="1" i="1" dirty="0"/>
              <a:t>上記の</a:t>
            </a:r>
            <a:r>
              <a:rPr lang="en-US" altLang="ja-JP" b="1" i="1" dirty="0"/>
              <a:t>20</a:t>
            </a:r>
            <a:r>
              <a:rPr lang="ja-JP" altLang="en-US" b="1" i="1" dirty="0"/>
              <a:t>％</a:t>
            </a:r>
            <a:endParaRPr lang="en-US" altLang="ja-JP" b="1" i="1" dirty="0"/>
          </a:p>
          <a:p>
            <a:pPr algn="ctr"/>
            <a:r>
              <a:rPr kumimoji="1" lang="en-US" altLang="ja-JP" b="1" i="1" u="sng" dirty="0"/>
              <a:t>151,900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5AF00-2F54-5463-4F9F-C4BA9DC3B500}"/>
              </a:ext>
            </a:extLst>
          </p:cNvPr>
          <p:cNvSpPr/>
          <p:nvPr/>
        </p:nvSpPr>
        <p:spPr>
          <a:xfrm>
            <a:off x="4197928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b="1" i="1" u="sng" dirty="0"/>
          </a:p>
          <a:p>
            <a:pPr algn="ctr"/>
            <a:r>
              <a:rPr kumimoji="1" lang="en-US" altLang="ja-JP" b="1" i="1" u="sng" dirty="0"/>
              <a:t>66.517</a:t>
            </a:r>
            <a:r>
              <a:rPr kumimoji="1" lang="ja-JP" altLang="en-US" b="1" i="1" u="sng" dirty="0"/>
              <a:t>％</a:t>
            </a:r>
            <a:endParaRPr lang="en-US" altLang="ja-JP" b="1" i="1" u="sng" dirty="0"/>
          </a:p>
          <a:p>
            <a:pPr algn="ctr"/>
            <a:r>
              <a:rPr kumimoji="1" lang="en-US" altLang="ja-JP" b="1" i="1" u="sng" dirty="0"/>
              <a:t>※151,900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C020D1B-C7A1-3BDE-3286-501F6696BAE8}"/>
              </a:ext>
            </a:extLst>
          </p:cNvPr>
          <p:cNvSpPr/>
          <p:nvPr/>
        </p:nvSpPr>
        <p:spPr>
          <a:xfrm>
            <a:off x="4197928" y="5606474"/>
            <a:ext cx="2198254" cy="3786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自己負担額</a:t>
            </a:r>
            <a:r>
              <a:rPr kumimoji="1" lang="en-US" altLang="ja-JP" sz="1600" dirty="0"/>
              <a:t>2000</a:t>
            </a:r>
            <a:r>
              <a:rPr kumimoji="1" lang="ja-JP" altLang="en-US" sz="1600" dirty="0"/>
              <a:t>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E69E5F-34A7-88B0-1AEE-9D4B6B74E6D6}"/>
              </a:ext>
            </a:extLst>
          </p:cNvPr>
          <p:cNvSpPr/>
          <p:nvPr/>
        </p:nvSpPr>
        <p:spPr>
          <a:xfrm>
            <a:off x="4197928" y="3592945"/>
            <a:ext cx="2198254" cy="1099128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住民税基本控除</a:t>
            </a:r>
            <a:r>
              <a:rPr kumimoji="1" lang="en-US" altLang="ja-JP" dirty="0"/>
              <a:t>10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22,836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7C62D6-9AA6-CF4C-5E0A-F6E7CBEED32E}"/>
              </a:ext>
            </a:extLst>
          </p:cNvPr>
          <p:cNvSpPr/>
          <p:nvPr/>
        </p:nvSpPr>
        <p:spPr>
          <a:xfrm>
            <a:off x="4197928" y="2493817"/>
            <a:ext cx="2198254" cy="1099128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所得税寄付金控除</a:t>
            </a:r>
            <a:endParaRPr lang="en-US" altLang="ja-JP" dirty="0"/>
          </a:p>
          <a:p>
            <a:pPr algn="ctr"/>
            <a:r>
              <a:rPr kumimoji="1" lang="en-US" altLang="ja-JP" dirty="0"/>
              <a:t>23.483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53,626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6238F54-E14A-535F-497A-D0A7566794D9}"/>
              </a:ext>
            </a:extLst>
          </p:cNvPr>
          <p:cNvCxnSpPr/>
          <p:nvPr/>
        </p:nvCxnSpPr>
        <p:spPr>
          <a:xfrm>
            <a:off x="6908800" y="2493817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1EAD0F6-C813-18D8-F32B-92EE1F16CD5E}"/>
              </a:ext>
            </a:extLst>
          </p:cNvPr>
          <p:cNvCxnSpPr/>
          <p:nvPr/>
        </p:nvCxnSpPr>
        <p:spPr>
          <a:xfrm>
            <a:off x="6908800" y="4211782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683A0D-46F1-6BF8-FF41-CC9732C7BADA}"/>
              </a:ext>
            </a:extLst>
          </p:cNvPr>
          <p:cNvSpPr txBox="1"/>
          <p:nvPr/>
        </p:nvSpPr>
        <p:spPr>
          <a:xfrm>
            <a:off x="6534728" y="3906982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100%</a:t>
            </a:r>
          </a:p>
          <a:p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4871DD-C30A-F29C-BF8E-0128F093BEB9}"/>
              </a:ext>
            </a:extLst>
          </p:cNvPr>
          <p:cNvSpPr txBox="1"/>
          <p:nvPr/>
        </p:nvSpPr>
        <p:spPr>
          <a:xfrm>
            <a:off x="7178967" y="3925085"/>
            <a:ext cx="191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228,363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D9BA8A-CD39-D700-9F10-1944BC4808C4}"/>
              </a:ext>
            </a:extLst>
          </p:cNvPr>
          <p:cNvSpPr txBox="1"/>
          <p:nvPr/>
        </p:nvSpPr>
        <p:spPr>
          <a:xfrm>
            <a:off x="7287492" y="5643173"/>
            <a:ext cx="191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2,000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C2084C4-6F41-63F8-FF31-E180EB1D16EA}"/>
              </a:ext>
            </a:extLst>
          </p:cNvPr>
          <p:cNvCxnSpPr>
            <a:cxnSpLocks/>
          </p:cNvCxnSpPr>
          <p:nvPr/>
        </p:nvCxnSpPr>
        <p:spPr>
          <a:xfrm>
            <a:off x="8968507" y="2548744"/>
            <a:ext cx="0" cy="3436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8D6CAA-9B38-1EDC-81AE-73CB239C9B4C}"/>
              </a:ext>
            </a:extLst>
          </p:cNvPr>
          <p:cNvSpPr txBox="1"/>
          <p:nvPr/>
        </p:nvSpPr>
        <p:spPr>
          <a:xfrm>
            <a:off x="8959273" y="3860815"/>
            <a:ext cx="2373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ふるさと納税寄付金</a:t>
            </a:r>
            <a:endParaRPr kumimoji="1" lang="en-US" altLang="ja-JP" dirty="0"/>
          </a:p>
          <a:p>
            <a:r>
              <a:rPr lang="en-US" altLang="ja-JP" dirty="0"/>
              <a:t>230,363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C705150-8812-0C6F-8AF0-67988C68BED8}"/>
              </a:ext>
            </a:extLst>
          </p:cNvPr>
          <p:cNvCxnSpPr>
            <a:cxnSpLocks/>
          </p:cNvCxnSpPr>
          <p:nvPr/>
        </p:nvCxnSpPr>
        <p:spPr>
          <a:xfrm>
            <a:off x="2798618" y="5412509"/>
            <a:ext cx="172719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7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637F45-83D0-FB50-D203-9495916A3CCD}"/>
              </a:ext>
            </a:extLst>
          </p:cNvPr>
          <p:cNvSpPr txBox="1"/>
          <p:nvPr/>
        </p:nvSpPr>
        <p:spPr>
          <a:xfrm>
            <a:off x="243839" y="516374"/>
            <a:ext cx="1065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所得金額</a:t>
            </a:r>
            <a:r>
              <a:rPr kumimoji="1" lang="en-US" altLang="ja-JP" dirty="0"/>
              <a:t>8,050,000</a:t>
            </a:r>
            <a:r>
              <a:rPr kumimoji="1" lang="ja-JP" altLang="en-US" dirty="0"/>
              <a:t>円　所得税率</a:t>
            </a:r>
            <a:r>
              <a:rPr kumimoji="1" lang="en-US" altLang="ja-JP" dirty="0"/>
              <a:t>23.483</a:t>
            </a:r>
            <a:r>
              <a:rPr kumimoji="1" lang="ja-JP" altLang="en-US" dirty="0"/>
              <a:t>％ の場合</a:t>
            </a:r>
            <a:r>
              <a:rPr lang="ja-JP" altLang="en-US" dirty="0"/>
              <a:t>　寄付金上限　</a:t>
            </a:r>
            <a:r>
              <a:rPr lang="en-US" altLang="ja-JP" dirty="0"/>
              <a:t>230,363</a:t>
            </a:r>
            <a:r>
              <a:rPr lang="ja-JP" altLang="en-US" dirty="0"/>
              <a:t>円のケース</a:t>
            </a:r>
            <a:r>
              <a:rPr kumimoji="1" lang="ja-JP" altLang="en-US" dirty="0"/>
              <a:t>　 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57F6E8-BE38-DF6D-9F2F-F970A8C4BC80}"/>
              </a:ext>
            </a:extLst>
          </p:cNvPr>
          <p:cNvSpPr/>
          <p:nvPr/>
        </p:nvSpPr>
        <p:spPr>
          <a:xfrm>
            <a:off x="1108364" y="885706"/>
            <a:ext cx="2198254" cy="472076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住民税所得割－</a:t>
            </a:r>
            <a:r>
              <a:rPr kumimoji="1" lang="en-US" altLang="ja-JP" dirty="0"/>
              <a:t>2500</a:t>
            </a:r>
            <a:r>
              <a:rPr lang="ja-JP" altLang="en-US" dirty="0"/>
              <a:t>円＝</a:t>
            </a:r>
            <a:endParaRPr lang="en-US" altLang="ja-JP" dirty="0"/>
          </a:p>
          <a:p>
            <a:pPr algn="ctr"/>
            <a:r>
              <a:rPr kumimoji="1" lang="en-US" altLang="ja-JP" dirty="0"/>
              <a:t>759,500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5C695-DBF1-56C7-016C-BAE6BEC916B8}"/>
              </a:ext>
            </a:extLst>
          </p:cNvPr>
          <p:cNvSpPr/>
          <p:nvPr/>
        </p:nvSpPr>
        <p:spPr>
          <a:xfrm>
            <a:off x="1108364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i="1" dirty="0"/>
              <a:t>住民税特例上限</a:t>
            </a:r>
            <a:endParaRPr kumimoji="1" lang="en-US" altLang="ja-JP" b="1" i="1" dirty="0"/>
          </a:p>
          <a:p>
            <a:pPr algn="ctr"/>
            <a:r>
              <a:rPr lang="ja-JP" altLang="en-US" b="1" i="1" dirty="0"/>
              <a:t>上記の</a:t>
            </a:r>
            <a:r>
              <a:rPr lang="en-US" altLang="ja-JP" b="1" i="1" dirty="0"/>
              <a:t>20</a:t>
            </a:r>
            <a:r>
              <a:rPr lang="ja-JP" altLang="en-US" b="1" i="1" dirty="0"/>
              <a:t>％</a:t>
            </a:r>
            <a:endParaRPr lang="en-US" altLang="ja-JP" b="1" i="1" dirty="0"/>
          </a:p>
          <a:p>
            <a:pPr algn="ctr"/>
            <a:r>
              <a:rPr kumimoji="1" lang="en-US" altLang="ja-JP" b="1" i="1" u="sng" dirty="0"/>
              <a:t>151,900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5AF00-2F54-5463-4F9F-C4BA9DC3B500}"/>
              </a:ext>
            </a:extLst>
          </p:cNvPr>
          <p:cNvSpPr/>
          <p:nvPr/>
        </p:nvSpPr>
        <p:spPr>
          <a:xfrm>
            <a:off x="4197928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i="1" u="sng" dirty="0"/>
          </a:p>
          <a:p>
            <a:pPr algn="ctr"/>
            <a:endParaRPr lang="en-US" altLang="ja-JP" b="1" i="1" u="sng" dirty="0"/>
          </a:p>
          <a:p>
            <a:pPr algn="ctr"/>
            <a:r>
              <a:rPr kumimoji="1" lang="en-US" altLang="ja-JP" b="1" i="1" u="sng" dirty="0"/>
              <a:t>※151,900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C020D1B-C7A1-3BDE-3286-501F6696BAE8}"/>
              </a:ext>
            </a:extLst>
          </p:cNvPr>
          <p:cNvSpPr/>
          <p:nvPr/>
        </p:nvSpPr>
        <p:spPr>
          <a:xfrm>
            <a:off x="4197928" y="5606474"/>
            <a:ext cx="2198254" cy="3786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自己負担額</a:t>
            </a:r>
            <a:r>
              <a:rPr kumimoji="1" lang="en-US" altLang="ja-JP" sz="1600" dirty="0"/>
              <a:t>2000</a:t>
            </a:r>
            <a:r>
              <a:rPr kumimoji="1" lang="ja-JP" altLang="en-US" sz="1600" dirty="0"/>
              <a:t>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E69E5F-34A7-88B0-1AEE-9D4B6B74E6D6}"/>
              </a:ext>
            </a:extLst>
          </p:cNvPr>
          <p:cNvSpPr/>
          <p:nvPr/>
        </p:nvSpPr>
        <p:spPr>
          <a:xfrm>
            <a:off x="4197928" y="3592945"/>
            <a:ext cx="2198254" cy="1099128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住民税基本控除</a:t>
            </a:r>
            <a:r>
              <a:rPr kumimoji="1" lang="en-US" altLang="ja-JP" dirty="0"/>
              <a:t>10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22,836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7C62D6-9AA6-CF4C-5E0A-F6E7CBEED32E}"/>
              </a:ext>
            </a:extLst>
          </p:cNvPr>
          <p:cNvSpPr/>
          <p:nvPr/>
        </p:nvSpPr>
        <p:spPr>
          <a:xfrm>
            <a:off x="4197928" y="2493817"/>
            <a:ext cx="2198254" cy="1099128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所得税寄付金控除</a:t>
            </a:r>
            <a:endParaRPr lang="en-US" altLang="ja-JP" dirty="0"/>
          </a:p>
          <a:p>
            <a:pPr algn="ctr"/>
            <a:r>
              <a:rPr kumimoji="1" lang="en-US" altLang="ja-JP" dirty="0"/>
              <a:t>23.483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53,626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6238F54-E14A-535F-497A-D0A7566794D9}"/>
              </a:ext>
            </a:extLst>
          </p:cNvPr>
          <p:cNvCxnSpPr/>
          <p:nvPr/>
        </p:nvCxnSpPr>
        <p:spPr>
          <a:xfrm>
            <a:off x="6908800" y="2493817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1EAD0F6-C813-18D8-F32B-92EE1F16CD5E}"/>
              </a:ext>
            </a:extLst>
          </p:cNvPr>
          <p:cNvCxnSpPr/>
          <p:nvPr/>
        </p:nvCxnSpPr>
        <p:spPr>
          <a:xfrm>
            <a:off x="6908800" y="4211782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683A0D-46F1-6BF8-FF41-CC9732C7BADA}"/>
              </a:ext>
            </a:extLst>
          </p:cNvPr>
          <p:cNvSpPr txBox="1"/>
          <p:nvPr/>
        </p:nvSpPr>
        <p:spPr>
          <a:xfrm>
            <a:off x="6534728" y="3906982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100%</a:t>
            </a:r>
          </a:p>
          <a:p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4871DD-C30A-F29C-BF8E-0128F093BEB9}"/>
              </a:ext>
            </a:extLst>
          </p:cNvPr>
          <p:cNvSpPr txBox="1"/>
          <p:nvPr/>
        </p:nvSpPr>
        <p:spPr>
          <a:xfrm>
            <a:off x="7178967" y="3925085"/>
            <a:ext cx="19119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228,363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sz="1400" dirty="0"/>
              <a:t>151900</a:t>
            </a:r>
            <a:r>
              <a:rPr kumimoji="1" lang="ja-JP" altLang="en-US" sz="1400" dirty="0"/>
              <a:t>円</a:t>
            </a:r>
            <a:r>
              <a:rPr kumimoji="1" lang="en-US" altLang="ja-JP" sz="1400" dirty="0"/>
              <a:t>÷66.517</a:t>
            </a:r>
            <a:r>
              <a:rPr kumimoji="1" lang="ja-JP" altLang="en-US" sz="1400" dirty="0"/>
              <a:t>％</a:t>
            </a:r>
            <a:endParaRPr kumimoji="1" lang="en-US" altLang="ja-JP" sz="1400" dirty="0"/>
          </a:p>
          <a:p>
            <a:r>
              <a:rPr kumimoji="1" lang="ja-JP" altLang="en-US" sz="1400" dirty="0"/>
              <a:t>＝</a:t>
            </a:r>
            <a:r>
              <a:rPr kumimoji="1" lang="en-US" altLang="ja-JP" sz="1400" dirty="0"/>
              <a:t>228363</a:t>
            </a:r>
            <a:r>
              <a:rPr kumimoji="1" lang="ja-JP" altLang="en-US" sz="1400" dirty="0"/>
              <a:t>円</a:t>
            </a:r>
            <a:endParaRPr kumimoji="1" lang="en-US" altLang="ja-JP" sz="1400" dirty="0"/>
          </a:p>
          <a:p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D9BA8A-CD39-D700-9F10-1944BC4808C4}"/>
              </a:ext>
            </a:extLst>
          </p:cNvPr>
          <p:cNvSpPr txBox="1"/>
          <p:nvPr/>
        </p:nvSpPr>
        <p:spPr>
          <a:xfrm>
            <a:off x="7287492" y="5643173"/>
            <a:ext cx="191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2,000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C2084C4-6F41-63F8-FF31-E180EB1D16EA}"/>
              </a:ext>
            </a:extLst>
          </p:cNvPr>
          <p:cNvCxnSpPr>
            <a:cxnSpLocks/>
          </p:cNvCxnSpPr>
          <p:nvPr/>
        </p:nvCxnSpPr>
        <p:spPr>
          <a:xfrm>
            <a:off x="8968507" y="2548744"/>
            <a:ext cx="0" cy="3436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8D6CAA-9B38-1EDC-81AE-73CB239C9B4C}"/>
              </a:ext>
            </a:extLst>
          </p:cNvPr>
          <p:cNvSpPr txBox="1"/>
          <p:nvPr/>
        </p:nvSpPr>
        <p:spPr>
          <a:xfrm>
            <a:off x="8959273" y="3860815"/>
            <a:ext cx="2373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ふるさと納税寄付金</a:t>
            </a:r>
            <a:endParaRPr kumimoji="1" lang="en-US" altLang="ja-JP" dirty="0"/>
          </a:p>
          <a:p>
            <a:r>
              <a:rPr lang="en-US" altLang="ja-JP" dirty="0"/>
              <a:t>230,363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C705150-8812-0C6F-8AF0-67988C68BED8}"/>
              </a:ext>
            </a:extLst>
          </p:cNvPr>
          <p:cNvCxnSpPr>
            <a:cxnSpLocks/>
          </p:cNvCxnSpPr>
          <p:nvPr/>
        </p:nvCxnSpPr>
        <p:spPr>
          <a:xfrm>
            <a:off x="2798618" y="5412509"/>
            <a:ext cx="172719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906571A-87BF-FFA0-7495-485A6C4BD4B8}"/>
              </a:ext>
            </a:extLst>
          </p:cNvPr>
          <p:cNvSpPr txBox="1"/>
          <p:nvPr/>
        </p:nvSpPr>
        <p:spPr>
          <a:xfrm>
            <a:off x="4234873" y="4739988"/>
            <a:ext cx="2022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100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  <a:r>
              <a:rPr kumimoji="1" lang="en-US" altLang="ja-JP" sz="1600" dirty="0">
                <a:solidFill>
                  <a:schemeClr val="bg1"/>
                </a:solidFill>
              </a:rPr>
              <a:t>-23.483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  <a:r>
              <a:rPr kumimoji="1" lang="en-US" altLang="ja-JP" sz="1600" dirty="0">
                <a:solidFill>
                  <a:schemeClr val="bg1"/>
                </a:solidFill>
              </a:rPr>
              <a:t>-10</a:t>
            </a:r>
            <a:r>
              <a:rPr kumimoji="1" lang="ja-JP" altLang="en-US" sz="1600" dirty="0">
                <a:solidFill>
                  <a:schemeClr val="bg1"/>
                </a:solidFill>
              </a:rPr>
              <a:t>％＝</a:t>
            </a:r>
            <a:r>
              <a:rPr kumimoji="1" lang="en-US" altLang="ja-JP" sz="1600" dirty="0">
                <a:solidFill>
                  <a:schemeClr val="bg1"/>
                </a:solidFill>
              </a:rPr>
              <a:t>66.517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55058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637F45-83D0-FB50-D203-9495916A3CCD}"/>
              </a:ext>
            </a:extLst>
          </p:cNvPr>
          <p:cNvSpPr txBox="1"/>
          <p:nvPr/>
        </p:nvSpPr>
        <p:spPr>
          <a:xfrm>
            <a:off x="243839" y="516374"/>
            <a:ext cx="1065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所得金額</a:t>
            </a:r>
            <a:r>
              <a:rPr lang="en-US" altLang="ja-JP" dirty="0"/>
              <a:t>9</a:t>
            </a:r>
            <a:r>
              <a:rPr kumimoji="1" lang="en-US" altLang="ja-JP" dirty="0"/>
              <a:t>,650,000</a:t>
            </a:r>
            <a:r>
              <a:rPr kumimoji="1" lang="ja-JP" altLang="en-US" dirty="0"/>
              <a:t>円　所得税率</a:t>
            </a:r>
            <a:r>
              <a:rPr lang="en-US" altLang="ja-JP" dirty="0"/>
              <a:t>3</a:t>
            </a:r>
            <a:r>
              <a:rPr kumimoji="1" lang="en-US" altLang="ja-JP" dirty="0"/>
              <a:t>3.693</a:t>
            </a:r>
            <a:r>
              <a:rPr kumimoji="1" lang="ja-JP" altLang="en-US" dirty="0"/>
              <a:t>％ </a:t>
            </a:r>
            <a:r>
              <a:rPr lang="ja-JP" altLang="en-US" dirty="0"/>
              <a:t>寄付金控除後</a:t>
            </a:r>
            <a:r>
              <a:rPr lang="en-US" altLang="ja-JP" dirty="0"/>
              <a:t>23.483</a:t>
            </a:r>
            <a:r>
              <a:rPr lang="ja-JP" altLang="en-US" dirty="0"/>
              <a:t>％のケース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57F6E8-BE38-DF6D-9F2F-F970A8C4BC80}"/>
              </a:ext>
            </a:extLst>
          </p:cNvPr>
          <p:cNvSpPr/>
          <p:nvPr/>
        </p:nvSpPr>
        <p:spPr>
          <a:xfrm>
            <a:off x="1108364" y="885706"/>
            <a:ext cx="2198254" cy="472076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住民税所得割－</a:t>
            </a:r>
            <a:r>
              <a:rPr kumimoji="1" lang="en-US" altLang="ja-JP" dirty="0"/>
              <a:t>2500</a:t>
            </a:r>
            <a:r>
              <a:rPr lang="ja-JP" altLang="en-US" dirty="0"/>
              <a:t>円＝</a:t>
            </a:r>
            <a:endParaRPr lang="en-US" altLang="ja-JP" dirty="0"/>
          </a:p>
          <a:p>
            <a:pPr algn="ctr"/>
            <a:r>
              <a:rPr lang="en-US" altLang="ja-JP" dirty="0"/>
              <a:t>91</a:t>
            </a:r>
            <a:r>
              <a:rPr kumimoji="1" lang="en-US" altLang="ja-JP" dirty="0"/>
              <a:t>9,500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5C695-DBF1-56C7-016C-BAE6BEC916B8}"/>
              </a:ext>
            </a:extLst>
          </p:cNvPr>
          <p:cNvSpPr/>
          <p:nvPr/>
        </p:nvSpPr>
        <p:spPr>
          <a:xfrm>
            <a:off x="1108364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i="1" dirty="0"/>
              <a:t>住民税特例上限</a:t>
            </a:r>
            <a:endParaRPr kumimoji="1" lang="en-US" altLang="ja-JP" b="1" i="1" dirty="0"/>
          </a:p>
          <a:p>
            <a:pPr algn="ctr"/>
            <a:r>
              <a:rPr lang="ja-JP" altLang="en-US" b="1" i="1" dirty="0"/>
              <a:t>上記の</a:t>
            </a:r>
            <a:r>
              <a:rPr lang="en-US" altLang="ja-JP" b="1" i="1" dirty="0"/>
              <a:t>20</a:t>
            </a:r>
            <a:r>
              <a:rPr lang="ja-JP" altLang="en-US" b="1" i="1" dirty="0"/>
              <a:t>％</a:t>
            </a:r>
            <a:endParaRPr lang="en-US" altLang="ja-JP" b="1" i="1" dirty="0"/>
          </a:p>
          <a:p>
            <a:pPr algn="ctr"/>
            <a:r>
              <a:rPr lang="en-US" altLang="ja-JP" b="1" i="1" u="sng" dirty="0"/>
              <a:t>183</a:t>
            </a:r>
            <a:r>
              <a:rPr kumimoji="1" lang="en-US" altLang="ja-JP" b="1" i="1" u="sng" dirty="0"/>
              <a:t>,900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5AF00-2F54-5463-4F9F-C4BA9DC3B500}"/>
              </a:ext>
            </a:extLst>
          </p:cNvPr>
          <p:cNvSpPr/>
          <p:nvPr/>
        </p:nvSpPr>
        <p:spPr>
          <a:xfrm>
            <a:off x="4197928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i="1" u="sng" dirty="0"/>
          </a:p>
          <a:p>
            <a:pPr algn="ctr"/>
            <a:endParaRPr lang="en-US" altLang="ja-JP" b="1" i="1" u="sng" dirty="0"/>
          </a:p>
          <a:p>
            <a:pPr algn="ctr"/>
            <a:r>
              <a:rPr kumimoji="1" lang="en-US" altLang="ja-JP" b="1" i="1" u="sng" dirty="0"/>
              <a:t>※183,900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C020D1B-C7A1-3BDE-3286-501F6696BAE8}"/>
              </a:ext>
            </a:extLst>
          </p:cNvPr>
          <p:cNvSpPr/>
          <p:nvPr/>
        </p:nvSpPr>
        <p:spPr>
          <a:xfrm>
            <a:off x="4197928" y="5606474"/>
            <a:ext cx="2198254" cy="3786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自己負担額</a:t>
            </a:r>
            <a:r>
              <a:rPr kumimoji="1" lang="en-US" altLang="ja-JP" sz="1600" dirty="0"/>
              <a:t>35,346</a:t>
            </a:r>
            <a:r>
              <a:rPr kumimoji="1" lang="ja-JP" altLang="en-US" sz="1600" dirty="0"/>
              <a:t>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E69E5F-34A7-88B0-1AEE-9D4B6B74E6D6}"/>
              </a:ext>
            </a:extLst>
          </p:cNvPr>
          <p:cNvSpPr/>
          <p:nvPr/>
        </p:nvSpPr>
        <p:spPr>
          <a:xfrm>
            <a:off x="4197928" y="3592945"/>
            <a:ext cx="2198254" cy="1099128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住民税基本控除</a:t>
            </a:r>
            <a:r>
              <a:rPr kumimoji="1" lang="en-US" altLang="ja-JP" dirty="0"/>
              <a:t>10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32,660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7C62D6-9AA6-CF4C-5E0A-F6E7CBEED32E}"/>
              </a:ext>
            </a:extLst>
          </p:cNvPr>
          <p:cNvSpPr/>
          <p:nvPr/>
        </p:nvSpPr>
        <p:spPr>
          <a:xfrm>
            <a:off x="4197928" y="2493817"/>
            <a:ext cx="2198254" cy="1099128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所得税寄付金控除</a:t>
            </a:r>
            <a:endParaRPr lang="en-US" altLang="ja-JP" dirty="0"/>
          </a:p>
          <a:p>
            <a:pPr algn="ctr"/>
            <a:r>
              <a:rPr kumimoji="1" lang="en-US" altLang="ja-JP" dirty="0"/>
              <a:t>23.483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76,696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6238F54-E14A-535F-497A-D0A7566794D9}"/>
              </a:ext>
            </a:extLst>
          </p:cNvPr>
          <p:cNvCxnSpPr/>
          <p:nvPr/>
        </p:nvCxnSpPr>
        <p:spPr>
          <a:xfrm>
            <a:off x="6908800" y="2493817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1EAD0F6-C813-18D8-F32B-92EE1F16CD5E}"/>
              </a:ext>
            </a:extLst>
          </p:cNvPr>
          <p:cNvCxnSpPr/>
          <p:nvPr/>
        </p:nvCxnSpPr>
        <p:spPr>
          <a:xfrm>
            <a:off x="6908800" y="4211782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683A0D-46F1-6BF8-FF41-CC9732C7BADA}"/>
              </a:ext>
            </a:extLst>
          </p:cNvPr>
          <p:cNvSpPr txBox="1"/>
          <p:nvPr/>
        </p:nvSpPr>
        <p:spPr>
          <a:xfrm>
            <a:off x="6534728" y="3906982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89.79</a:t>
            </a:r>
            <a:r>
              <a:rPr kumimoji="1" lang="en-US" altLang="ja-JP" dirty="0"/>
              <a:t>%</a:t>
            </a:r>
          </a:p>
          <a:p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4871DD-C30A-F29C-BF8E-0128F093BEB9}"/>
              </a:ext>
            </a:extLst>
          </p:cNvPr>
          <p:cNvSpPr txBox="1"/>
          <p:nvPr/>
        </p:nvSpPr>
        <p:spPr>
          <a:xfrm>
            <a:off x="7421419" y="3956508"/>
            <a:ext cx="191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293,256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D9BA8A-CD39-D700-9F10-1944BC4808C4}"/>
              </a:ext>
            </a:extLst>
          </p:cNvPr>
          <p:cNvSpPr txBox="1"/>
          <p:nvPr/>
        </p:nvSpPr>
        <p:spPr>
          <a:xfrm>
            <a:off x="7287492" y="5643173"/>
            <a:ext cx="191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35</a:t>
            </a:r>
            <a:r>
              <a:rPr kumimoji="1" lang="en-US" altLang="ja-JP" dirty="0"/>
              <a:t>,346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C2084C4-6F41-63F8-FF31-E180EB1D16EA}"/>
              </a:ext>
            </a:extLst>
          </p:cNvPr>
          <p:cNvCxnSpPr>
            <a:cxnSpLocks/>
          </p:cNvCxnSpPr>
          <p:nvPr/>
        </p:nvCxnSpPr>
        <p:spPr>
          <a:xfrm>
            <a:off x="8968507" y="2548744"/>
            <a:ext cx="0" cy="3436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8D6CAA-9B38-1EDC-81AE-73CB239C9B4C}"/>
              </a:ext>
            </a:extLst>
          </p:cNvPr>
          <p:cNvSpPr txBox="1"/>
          <p:nvPr/>
        </p:nvSpPr>
        <p:spPr>
          <a:xfrm>
            <a:off x="8959273" y="3860815"/>
            <a:ext cx="2373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ふるさと納税寄付金</a:t>
            </a:r>
            <a:endParaRPr kumimoji="1" lang="en-US" altLang="ja-JP" dirty="0"/>
          </a:p>
          <a:p>
            <a:r>
              <a:rPr lang="en-US" altLang="ja-JP" dirty="0"/>
              <a:t>328,602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C705150-8812-0C6F-8AF0-67988C68BED8}"/>
              </a:ext>
            </a:extLst>
          </p:cNvPr>
          <p:cNvCxnSpPr>
            <a:cxnSpLocks/>
          </p:cNvCxnSpPr>
          <p:nvPr/>
        </p:nvCxnSpPr>
        <p:spPr>
          <a:xfrm>
            <a:off x="2798618" y="5412509"/>
            <a:ext cx="172719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906571A-87BF-FFA0-7495-485A6C4BD4B8}"/>
              </a:ext>
            </a:extLst>
          </p:cNvPr>
          <p:cNvSpPr txBox="1"/>
          <p:nvPr/>
        </p:nvSpPr>
        <p:spPr>
          <a:xfrm>
            <a:off x="4234873" y="4739988"/>
            <a:ext cx="2022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100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  <a:r>
              <a:rPr kumimoji="1" lang="en-US" altLang="ja-JP" sz="1600" dirty="0">
                <a:solidFill>
                  <a:schemeClr val="bg1"/>
                </a:solidFill>
              </a:rPr>
              <a:t>-</a:t>
            </a:r>
            <a:r>
              <a:rPr lang="en-US" altLang="ja-JP" sz="1600" b="1" i="1" u="sng" dirty="0">
                <a:solidFill>
                  <a:schemeClr val="bg1"/>
                </a:solidFill>
              </a:rPr>
              <a:t>3</a:t>
            </a:r>
            <a:r>
              <a:rPr kumimoji="1" lang="en-US" altLang="ja-JP" sz="1600" b="1" i="1" u="sng" dirty="0">
                <a:solidFill>
                  <a:schemeClr val="bg1"/>
                </a:solidFill>
              </a:rPr>
              <a:t>3.693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  <a:r>
              <a:rPr kumimoji="1" lang="en-US" altLang="ja-JP" sz="1600" dirty="0">
                <a:solidFill>
                  <a:schemeClr val="bg1"/>
                </a:solidFill>
              </a:rPr>
              <a:t>-10</a:t>
            </a:r>
            <a:r>
              <a:rPr kumimoji="1" lang="ja-JP" altLang="en-US" sz="1600" dirty="0">
                <a:solidFill>
                  <a:schemeClr val="bg1"/>
                </a:solidFill>
              </a:rPr>
              <a:t>％＝</a:t>
            </a:r>
            <a:r>
              <a:rPr lang="en-US" altLang="ja-JP" sz="1600" b="1" i="1" u="sng" dirty="0">
                <a:solidFill>
                  <a:schemeClr val="bg1"/>
                </a:solidFill>
              </a:rPr>
              <a:t>5</a:t>
            </a:r>
            <a:r>
              <a:rPr kumimoji="1" lang="en-US" altLang="ja-JP" sz="1600" b="1" i="1" u="sng" dirty="0">
                <a:solidFill>
                  <a:schemeClr val="bg1"/>
                </a:solidFill>
              </a:rPr>
              <a:t>6.307</a:t>
            </a:r>
            <a:r>
              <a:rPr kumimoji="1" lang="ja-JP" altLang="en-US" sz="1600" b="1" i="1" u="sng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406985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637F45-83D0-FB50-D203-9495916A3CCD}"/>
              </a:ext>
            </a:extLst>
          </p:cNvPr>
          <p:cNvSpPr txBox="1"/>
          <p:nvPr/>
        </p:nvSpPr>
        <p:spPr>
          <a:xfrm>
            <a:off x="243839" y="516374"/>
            <a:ext cx="1065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所得金額</a:t>
            </a:r>
            <a:r>
              <a:rPr lang="en-US" altLang="ja-JP" dirty="0"/>
              <a:t>9</a:t>
            </a:r>
            <a:r>
              <a:rPr kumimoji="1" lang="en-US" altLang="ja-JP" dirty="0"/>
              <a:t>,650,000</a:t>
            </a:r>
            <a:r>
              <a:rPr kumimoji="1" lang="ja-JP" altLang="en-US" dirty="0"/>
              <a:t>円　所得税率</a:t>
            </a:r>
            <a:r>
              <a:rPr lang="en-US" altLang="ja-JP" dirty="0"/>
              <a:t>3</a:t>
            </a:r>
            <a:r>
              <a:rPr kumimoji="1" lang="en-US" altLang="ja-JP" dirty="0"/>
              <a:t>3.693</a:t>
            </a:r>
            <a:r>
              <a:rPr kumimoji="1" lang="ja-JP" altLang="en-US" dirty="0"/>
              <a:t>％ </a:t>
            </a:r>
            <a:r>
              <a:rPr lang="ja-JP" altLang="en-US" dirty="0"/>
              <a:t>寄付金控除後</a:t>
            </a:r>
            <a:r>
              <a:rPr lang="en-US" altLang="ja-JP" dirty="0"/>
              <a:t>23.483</a:t>
            </a:r>
            <a:r>
              <a:rPr lang="ja-JP" altLang="en-US" dirty="0"/>
              <a:t>％のケース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57F6E8-BE38-DF6D-9F2F-F970A8C4BC80}"/>
              </a:ext>
            </a:extLst>
          </p:cNvPr>
          <p:cNvSpPr/>
          <p:nvPr/>
        </p:nvSpPr>
        <p:spPr>
          <a:xfrm>
            <a:off x="1108364" y="885706"/>
            <a:ext cx="2198254" cy="472076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住民税所得割－</a:t>
            </a:r>
            <a:r>
              <a:rPr kumimoji="1" lang="en-US" altLang="ja-JP" dirty="0"/>
              <a:t>2500</a:t>
            </a:r>
            <a:r>
              <a:rPr lang="ja-JP" altLang="en-US" dirty="0"/>
              <a:t>円＝</a:t>
            </a:r>
            <a:endParaRPr lang="en-US" altLang="ja-JP" dirty="0"/>
          </a:p>
          <a:p>
            <a:pPr algn="ctr"/>
            <a:r>
              <a:rPr lang="en-US" altLang="ja-JP" dirty="0"/>
              <a:t>91</a:t>
            </a:r>
            <a:r>
              <a:rPr kumimoji="1" lang="en-US" altLang="ja-JP" dirty="0"/>
              <a:t>9,500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5C695-DBF1-56C7-016C-BAE6BEC916B8}"/>
              </a:ext>
            </a:extLst>
          </p:cNvPr>
          <p:cNvSpPr/>
          <p:nvPr/>
        </p:nvSpPr>
        <p:spPr>
          <a:xfrm>
            <a:off x="1108364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i="1" dirty="0"/>
              <a:t>住民税特例上限</a:t>
            </a:r>
            <a:endParaRPr kumimoji="1" lang="en-US" altLang="ja-JP" b="1" i="1" dirty="0"/>
          </a:p>
          <a:p>
            <a:pPr algn="ctr"/>
            <a:r>
              <a:rPr lang="ja-JP" altLang="en-US" b="1" i="1" dirty="0"/>
              <a:t>上記の</a:t>
            </a:r>
            <a:r>
              <a:rPr lang="en-US" altLang="ja-JP" b="1" i="1" dirty="0"/>
              <a:t>20</a:t>
            </a:r>
            <a:r>
              <a:rPr lang="ja-JP" altLang="en-US" b="1" i="1" dirty="0"/>
              <a:t>％</a:t>
            </a:r>
            <a:endParaRPr lang="en-US" altLang="ja-JP" b="1" i="1" dirty="0"/>
          </a:p>
          <a:p>
            <a:pPr algn="ctr"/>
            <a:r>
              <a:rPr lang="en-US" altLang="ja-JP" b="1" i="1" u="sng" dirty="0"/>
              <a:t>183</a:t>
            </a:r>
            <a:r>
              <a:rPr kumimoji="1" lang="en-US" altLang="ja-JP" b="1" i="1" u="sng" dirty="0"/>
              <a:t>,900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5AF00-2F54-5463-4F9F-C4BA9DC3B500}"/>
              </a:ext>
            </a:extLst>
          </p:cNvPr>
          <p:cNvSpPr/>
          <p:nvPr/>
        </p:nvSpPr>
        <p:spPr>
          <a:xfrm>
            <a:off x="4197928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i="1" u="sng" dirty="0"/>
          </a:p>
          <a:p>
            <a:pPr algn="ctr"/>
            <a:endParaRPr lang="en-US" altLang="ja-JP" b="1" i="1" u="sng" dirty="0"/>
          </a:p>
          <a:p>
            <a:pPr algn="ctr"/>
            <a:r>
              <a:rPr kumimoji="1" lang="en-US" altLang="ja-JP" b="1" i="1" u="sng" dirty="0"/>
              <a:t>※183,900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C020D1B-C7A1-3BDE-3286-501F6696BAE8}"/>
              </a:ext>
            </a:extLst>
          </p:cNvPr>
          <p:cNvSpPr/>
          <p:nvPr/>
        </p:nvSpPr>
        <p:spPr>
          <a:xfrm>
            <a:off x="4197928" y="5606474"/>
            <a:ext cx="2198254" cy="3786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自己負担額</a:t>
            </a:r>
            <a:r>
              <a:rPr kumimoji="1" lang="en-US" altLang="ja-JP" sz="1600" dirty="0"/>
              <a:t>2,000</a:t>
            </a:r>
            <a:r>
              <a:rPr kumimoji="1" lang="ja-JP" altLang="en-US" sz="1600" dirty="0"/>
              <a:t>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E69E5F-34A7-88B0-1AEE-9D4B6B74E6D6}"/>
              </a:ext>
            </a:extLst>
          </p:cNvPr>
          <p:cNvSpPr/>
          <p:nvPr/>
        </p:nvSpPr>
        <p:spPr>
          <a:xfrm>
            <a:off x="4197928" y="3592945"/>
            <a:ext cx="2198254" cy="1099128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住民税基本控除</a:t>
            </a:r>
            <a:r>
              <a:rPr kumimoji="1" lang="en-US" altLang="ja-JP" dirty="0"/>
              <a:t>10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32,660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7C62D6-9AA6-CF4C-5E0A-F6E7CBEED32E}"/>
              </a:ext>
            </a:extLst>
          </p:cNvPr>
          <p:cNvSpPr/>
          <p:nvPr/>
        </p:nvSpPr>
        <p:spPr>
          <a:xfrm>
            <a:off x="4197928" y="2493817"/>
            <a:ext cx="2198254" cy="1099128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所得税寄付金控除</a:t>
            </a:r>
            <a:endParaRPr lang="en-US" altLang="ja-JP" dirty="0"/>
          </a:p>
          <a:p>
            <a:pPr algn="ctr"/>
            <a:r>
              <a:rPr kumimoji="1" lang="en-US" altLang="ja-JP" dirty="0"/>
              <a:t>23.483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76,696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6238F54-E14A-535F-497A-D0A7566794D9}"/>
              </a:ext>
            </a:extLst>
          </p:cNvPr>
          <p:cNvCxnSpPr/>
          <p:nvPr/>
        </p:nvCxnSpPr>
        <p:spPr>
          <a:xfrm>
            <a:off x="6908800" y="2493817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1EAD0F6-C813-18D8-F32B-92EE1F16CD5E}"/>
              </a:ext>
            </a:extLst>
          </p:cNvPr>
          <p:cNvCxnSpPr/>
          <p:nvPr/>
        </p:nvCxnSpPr>
        <p:spPr>
          <a:xfrm>
            <a:off x="6908800" y="4211782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683A0D-46F1-6BF8-FF41-CC9732C7BADA}"/>
              </a:ext>
            </a:extLst>
          </p:cNvPr>
          <p:cNvSpPr txBox="1"/>
          <p:nvPr/>
        </p:nvSpPr>
        <p:spPr>
          <a:xfrm>
            <a:off x="6534728" y="3906982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89.79</a:t>
            </a:r>
            <a:r>
              <a:rPr kumimoji="1" lang="en-US" altLang="ja-JP" dirty="0"/>
              <a:t>%</a:t>
            </a:r>
          </a:p>
          <a:p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4871DD-C30A-F29C-BF8E-0128F093BEB9}"/>
              </a:ext>
            </a:extLst>
          </p:cNvPr>
          <p:cNvSpPr txBox="1"/>
          <p:nvPr/>
        </p:nvSpPr>
        <p:spPr>
          <a:xfrm>
            <a:off x="7421419" y="3956508"/>
            <a:ext cx="191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293,256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D9BA8A-CD39-D700-9F10-1944BC4808C4}"/>
              </a:ext>
            </a:extLst>
          </p:cNvPr>
          <p:cNvSpPr txBox="1"/>
          <p:nvPr/>
        </p:nvSpPr>
        <p:spPr>
          <a:xfrm>
            <a:off x="7675419" y="5634305"/>
            <a:ext cx="191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2,000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C2084C4-6F41-63F8-FF31-E180EB1D16EA}"/>
              </a:ext>
            </a:extLst>
          </p:cNvPr>
          <p:cNvCxnSpPr>
            <a:cxnSpLocks/>
          </p:cNvCxnSpPr>
          <p:nvPr/>
        </p:nvCxnSpPr>
        <p:spPr>
          <a:xfrm>
            <a:off x="8968507" y="1865745"/>
            <a:ext cx="0" cy="4119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8D6CAA-9B38-1EDC-81AE-73CB239C9B4C}"/>
              </a:ext>
            </a:extLst>
          </p:cNvPr>
          <p:cNvSpPr txBox="1"/>
          <p:nvPr/>
        </p:nvSpPr>
        <p:spPr>
          <a:xfrm>
            <a:off x="8959273" y="3860815"/>
            <a:ext cx="2373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ふるさと納税寄付金</a:t>
            </a:r>
            <a:endParaRPr kumimoji="1" lang="en-US" altLang="ja-JP" dirty="0"/>
          </a:p>
          <a:p>
            <a:r>
              <a:rPr lang="en-US" altLang="ja-JP" dirty="0"/>
              <a:t>328,602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C705150-8812-0C6F-8AF0-67988C68BED8}"/>
              </a:ext>
            </a:extLst>
          </p:cNvPr>
          <p:cNvCxnSpPr>
            <a:cxnSpLocks/>
          </p:cNvCxnSpPr>
          <p:nvPr/>
        </p:nvCxnSpPr>
        <p:spPr>
          <a:xfrm>
            <a:off x="2798618" y="5412509"/>
            <a:ext cx="172719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906571A-87BF-FFA0-7495-485A6C4BD4B8}"/>
              </a:ext>
            </a:extLst>
          </p:cNvPr>
          <p:cNvSpPr txBox="1"/>
          <p:nvPr/>
        </p:nvSpPr>
        <p:spPr>
          <a:xfrm>
            <a:off x="4234873" y="4739988"/>
            <a:ext cx="2022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100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  <a:r>
              <a:rPr kumimoji="1" lang="en-US" altLang="ja-JP" sz="1600" dirty="0">
                <a:solidFill>
                  <a:schemeClr val="bg1"/>
                </a:solidFill>
              </a:rPr>
              <a:t>-</a:t>
            </a:r>
            <a:r>
              <a:rPr lang="en-US" altLang="ja-JP" sz="1600" b="1" i="1" u="sng" dirty="0">
                <a:solidFill>
                  <a:schemeClr val="bg1"/>
                </a:solidFill>
              </a:rPr>
              <a:t>3</a:t>
            </a:r>
            <a:r>
              <a:rPr kumimoji="1" lang="en-US" altLang="ja-JP" sz="1600" b="1" i="1" u="sng" dirty="0">
                <a:solidFill>
                  <a:schemeClr val="bg1"/>
                </a:solidFill>
              </a:rPr>
              <a:t>3.693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  <a:r>
              <a:rPr kumimoji="1" lang="en-US" altLang="ja-JP" sz="1600" dirty="0">
                <a:solidFill>
                  <a:schemeClr val="bg1"/>
                </a:solidFill>
              </a:rPr>
              <a:t>-10</a:t>
            </a:r>
            <a:r>
              <a:rPr kumimoji="1" lang="ja-JP" altLang="en-US" sz="1600" dirty="0">
                <a:solidFill>
                  <a:schemeClr val="bg1"/>
                </a:solidFill>
              </a:rPr>
              <a:t>％＝</a:t>
            </a:r>
            <a:r>
              <a:rPr lang="en-US" altLang="ja-JP" sz="1600" b="1" i="1" u="sng" dirty="0">
                <a:solidFill>
                  <a:schemeClr val="bg1"/>
                </a:solidFill>
              </a:rPr>
              <a:t>5</a:t>
            </a:r>
            <a:r>
              <a:rPr kumimoji="1" lang="en-US" altLang="ja-JP" sz="1600" b="1" i="1" u="sng" dirty="0">
                <a:solidFill>
                  <a:schemeClr val="bg1"/>
                </a:solidFill>
              </a:rPr>
              <a:t>6.307</a:t>
            </a:r>
            <a:r>
              <a:rPr kumimoji="1" lang="ja-JP" altLang="en-US" sz="1600" b="1" i="1" u="sng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1E1DFC-16E2-DDB7-492C-CB62E88B85EC}"/>
              </a:ext>
            </a:extLst>
          </p:cNvPr>
          <p:cNvSpPr/>
          <p:nvPr/>
        </p:nvSpPr>
        <p:spPr>
          <a:xfrm>
            <a:off x="4207162" y="1579416"/>
            <a:ext cx="2189020" cy="9144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寄付金控除不足</a:t>
            </a:r>
            <a:endParaRPr kumimoji="1" lang="en-US" altLang="ja-JP" sz="1600" dirty="0"/>
          </a:p>
          <a:p>
            <a:pPr algn="ctr"/>
            <a:r>
              <a:rPr lang="en-US" altLang="ja-JP" sz="1600" dirty="0"/>
              <a:t>326,602</a:t>
            </a:r>
            <a:r>
              <a:rPr lang="ja-JP" altLang="en-US" sz="1600" dirty="0"/>
              <a:t>円</a:t>
            </a:r>
            <a:r>
              <a:rPr lang="en-US" altLang="ja-JP" sz="1600" dirty="0"/>
              <a:t>×10.21%</a:t>
            </a:r>
            <a:endParaRPr kumimoji="1" lang="en-US" altLang="ja-JP" sz="1600" dirty="0"/>
          </a:p>
          <a:p>
            <a:pPr algn="ctr"/>
            <a:r>
              <a:rPr lang="en-US" altLang="ja-JP" sz="1600" dirty="0"/>
              <a:t>33,346</a:t>
            </a:r>
            <a:r>
              <a:rPr kumimoji="1" lang="ja-JP" altLang="en-US" sz="1600" dirty="0"/>
              <a:t>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B3F9C9-6EE7-D082-73EE-0938CCAF40CA}"/>
              </a:ext>
            </a:extLst>
          </p:cNvPr>
          <p:cNvSpPr txBox="1"/>
          <p:nvPr/>
        </p:nvSpPr>
        <p:spPr>
          <a:xfrm>
            <a:off x="7601528" y="1980845"/>
            <a:ext cx="191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33,346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1386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637F45-83D0-FB50-D203-9495916A3CCD}"/>
              </a:ext>
            </a:extLst>
          </p:cNvPr>
          <p:cNvSpPr txBox="1"/>
          <p:nvPr/>
        </p:nvSpPr>
        <p:spPr>
          <a:xfrm>
            <a:off x="243839" y="516374"/>
            <a:ext cx="1065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長期分離譲渡所得がある場合、所得税率</a:t>
            </a:r>
            <a:r>
              <a:rPr lang="en-US" altLang="ja-JP" dirty="0"/>
              <a:t>3</a:t>
            </a:r>
            <a:r>
              <a:rPr kumimoji="1" lang="en-US" altLang="ja-JP" dirty="0"/>
              <a:t>3.693</a:t>
            </a:r>
            <a:r>
              <a:rPr kumimoji="1" lang="ja-JP" altLang="en-US" dirty="0"/>
              <a:t>％ </a:t>
            </a:r>
            <a:r>
              <a:rPr lang="ja-JP" altLang="en-US" dirty="0"/>
              <a:t>寄付金控除後</a:t>
            </a:r>
            <a:r>
              <a:rPr lang="en-US" altLang="ja-JP" dirty="0"/>
              <a:t>23.483</a:t>
            </a:r>
            <a:r>
              <a:rPr lang="ja-JP" altLang="en-US" dirty="0"/>
              <a:t>％のケース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57F6E8-BE38-DF6D-9F2F-F970A8C4BC80}"/>
              </a:ext>
            </a:extLst>
          </p:cNvPr>
          <p:cNvSpPr/>
          <p:nvPr/>
        </p:nvSpPr>
        <p:spPr>
          <a:xfrm>
            <a:off x="1108364" y="885706"/>
            <a:ext cx="2198254" cy="472076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住民税所得割－</a:t>
            </a:r>
            <a:r>
              <a:rPr kumimoji="1" lang="en-US" altLang="ja-JP" dirty="0"/>
              <a:t>2,500</a:t>
            </a:r>
            <a:r>
              <a:rPr lang="ja-JP" altLang="en-US" dirty="0"/>
              <a:t>円＝</a:t>
            </a:r>
            <a:endParaRPr lang="en-US" altLang="ja-JP" dirty="0"/>
          </a:p>
          <a:p>
            <a:pPr algn="ctr"/>
            <a:r>
              <a:rPr kumimoji="1" lang="en-US" altLang="ja-JP" dirty="0"/>
              <a:t>3,462,500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5C695-DBF1-56C7-016C-BAE6BEC916B8}"/>
              </a:ext>
            </a:extLst>
          </p:cNvPr>
          <p:cNvSpPr/>
          <p:nvPr/>
        </p:nvSpPr>
        <p:spPr>
          <a:xfrm>
            <a:off x="1108364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i="1" dirty="0"/>
              <a:t>住民税特例上限</a:t>
            </a:r>
            <a:endParaRPr kumimoji="1" lang="en-US" altLang="ja-JP" b="1" i="1" dirty="0"/>
          </a:p>
          <a:p>
            <a:pPr algn="ctr"/>
            <a:r>
              <a:rPr lang="ja-JP" altLang="en-US" b="1" i="1" dirty="0"/>
              <a:t>上記の</a:t>
            </a:r>
            <a:r>
              <a:rPr lang="en-US" altLang="ja-JP" b="1" i="1" dirty="0"/>
              <a:t>20</a:t>
            </a:r>
            <a:r>
              <a:rPr lang="ja-JP" altLang="en-US" b="1" i="1" dirty="0"/>
              <a:t>％</a:t>
            </a:r>
            <a:endParaRPr lang="en-US" altLang="ja-JP" b="1" i="1" dirty="0"/>
          </a:p>
          <a:p>
            <a:pPr algn="ctr"/>
            <a:r>
              <a:rPr kumimoji="1" lang="en-US" altLang="ja-JP" b="1" i="1" u="sng" dirty="0"/>
              <a:t>692,500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5AF00-2F54-5463-4F9F-C4BA9DC3B500}"/>
              </a:ext>
            </a:extLst>
          </p:cNvPr>
          <p:cNvSpPr/>
          <p:nvPr/>
        </p:nvSpPr>
        <p:spPr>
          <a:xfrm>
            <a:off x="4197928" y="4692073"/>
            <a:ext cx="2198254" cy="9144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i="1" u="sng" dirty="0"/>
          </a:p>
          <a:p>
            <a:pPr algn="ctr"/>
            <a:endParaRPr lang="en-US" altLang="ja-JP" b="1" i="1" u="sng" dirty="0"/>
          </a:p>
          <a:p>
            <a:pPr algn="ctr"/>
            <a:r>
              <a:rPr kumimoji="1" lang="en-US" altLang="ja-JP" b="1" i="1" u="sng" dirty="0"/>
              <a:t>※</a:t>
            </a:r>
            <a:r>
              <a:rPr lang="en-US" altLang="ja-JP" b="1" i="1" u="sng" dirty="0"/>
              <a:t>692,500</a:t>
            </a:r>
            <a:r>
              <a:rPr kumimoji="1" lang="ja-JP" altLang="en-US" b="1" i="1" u="sng" dirty="0"/>
              <a:t>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C020D1B-C7A1-3BDE-3286-501F6696BAE8}"/>
              </a:ext>
            </a:extLst>
          </p:cNvPr>
          <p:cNvSpPr/>
          <p:nvPr/>
        </p:nvSpPr>
        <p:spPr>
          <a:xfrm>
            <a:off x="4197928" y="5606474"/>
            <a:ext cx="2198254" cy="3786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自己負担額</a:t>
            </a:r>
            <a:r>
              <a:rPr kumimoji="1" lang="en-US" altLang="ja-JP" sz="1600" dirty="0"/>
              <a:t>2,000</a:t>
            </a:r>
            <a:r>
              <a:rPr kumimoji="1" lang="ja-JP" altLang="en-US" sz="1600" dirty="0"/>
              <a:t>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E69E5F-34A7-88B0-1AEE-9D4B6B74E6D6}"/>
              </a:ext>
            </a:extLst>
          </p:cNvPr>
          <p:cNvSpPr/>
          <p:nvPr/>
        </p:nvSpPr>
        <p:spPr>
          <a:xfrm>
            <a:off x="4197928" y="3592945"/>
            <a:ext cx="2198254" cy="1099128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住民税基本控除</a:t>
            </a:r>
            <a:r>
              <a:rPr kumimoji="1" lang="en-US" altLang="ja-JP" dirty="0"/>
              <a:t>10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122,986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7C62D6-9AA6-CF4C-5E0A-F6E7CBEED32E}"/>
              </a:ext>
            </a:extLst>
          </p:cNvPr>
          <p:cNvSpPr/>
          <p:nvPr/>
        </p:nvSpPr>
        <p:spPr>
          <a:xfrm>
            <a:off x="4197928" y="2493817"/>
            <a:ext cx="2198254" cy="1099128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所得税寄付金控除</a:t>
            </a:r>
            <a:endParaRPr lang="en-US" altLang="ja-JP" dirty="0"/>
          </a:p>
          <a:p>
            <a:pPr algn="ctr"/>
            <a:r>
              <a:rPr kumimoji="1" lang="en-US" altLang="ja-JP" dirty="0"/>
              <a:t>23.483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en-US" altLang="ja-JP" dirty="0"/>
              <a:t>288,809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6238F54-E14A-535F-497A-D0A7566794D9}"/>
              </a:ext>
            </a:extLst>
          </p:cNvPr>
          <p:cNvCxnSpPr/>
          <p:nvPr/>
        </p:nvCxnSpPr>
        <p:spPr>
          <a:xfrm>
            <a:off x="6908800" y="2493817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1EAD0F6-C813-18D8-F32B-92EE1F16CD5E}"/>
              </a:ext>
            </a:extLst>
          </p:cNvPr>
          <p:cNvCxnSpPr/>
          <p:nvPr/>
        </p:nvCxnSpPr>
        <p:spPr>
          <a:xfrm>
            <a:off x="6908800" y="4211782"/>
            <a:ext cx="0" cy="139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683A0D-46F1-6BF8-FF41-CC9732C7BADA}"/>
              </a:ext>
            </a:extLst>
          </p:cNvPr>
          <p:cNvSpPr txBox="1"/>
          <p:nvPr/>
        </p:nvSpPr>
        <p:spPr>
          <a:xfrm>
            <a:off x="6534728" y="3906982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89.79</a:t>
            </a:r>
            <a:r>
              <a:rPr kumimoji="1" lang="en-US" altLang="ja-JP" dirty="0"/>
              <a:t>%</a:t>
            </a:r>
          </a:p>
          <a:p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4871DD-C30A-F29C-BF8E-0128F093BEB9}"/>
              </a:ext>
            </a:extLst>
          </p:cNvPr>
          <p:cNvSpPr txBox="1"/>
          <p:nvPr/>
        </p:nvSpPr>
        <p:spPr>
          <a:xfrm>
            <a:off x="7421419" y="3956508"/>
            <a:ext cx="191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1104,296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D9BA8A-CD39-D700-9F10-1944BC4808C4}"/>
              </a:ext>
            </a:extLst>
          </p:cNvPr>
          <p:cNvSpPr txBox="1"/>
          <p:nvPr/>
        </p:nvSpPr>
        <p:spPr>
          <a:xfrm>
            <a:off x="7675419" y="5634305"/>
            <a:ext cx="191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2,000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C2084C4-6F41-63F8-FF31-E180EB1D16EA}"/>
              </a:ext>
            </a:extLst>
          </p:cNvPr>
          <p:cNvCxnSpPr>
            <a:cxnSpLocks/>
          </p:cNvCxnSpPr>
          <p:nvPr/>
        </p:nvCxnSpPr>
        <p:spPr>
          <a:xfrm>
            <a:off x="8968507" y="1865745"/>
            <a:ext cx="0" cy="4119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8D6CAA-9B38-1EDC-81AE-73CB239C9B4C}"/>
              </a:ext>
            </a:extLst>
          </p:cNvPr>
          <p:cNvSpPr txBox="1"/>
          <p:nvPr/>
        </p:nvSpPr>
        <p:spPr>
          <a:xfrm>
            <a:off x="8959273" y="3860815"/>
            <a:ext cx="2373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ふるさと納税寄付金</a:t>
            </a:r>
            <a:endParaRPr kumimoji="1" lang="en-US" altLang="ja-JP" dirty="0"/>
          </a:p>
          <a:p>
            <a:r>
              <a:rPr kumimoji="1" lang="en-US" altLang="ja-JP" dirty="0"/>
              <a:t>1,231,865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endParaRPr lang="en-US" altLang="ja-JP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C705150-8812-0C6F-8AF0-67988C68BED8}"/>
              </a:ext>
            </a:extLst>
          </p:cNvPr>
          <p:cNvCxnSpPr>
            <a:cxnSpLocks/>
          </p:cNvCxnSpPr>
          <p:nvPr/>
        </p:nvCxnSpPr>
        <p:spPr>
          <a:xfrm>
            <a:off x="2798618" y="5412509"/>
            <a:ext cx="172719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906571A-87BF-FFA0-7495-485A6C4BD4B8}"/>
              </a:ext>
            </a:extLst>
          </p:cNvPr>
          <p:cNvSpPr txBox="1"/>
          <p:nvPr/>
        </p:nvSpPr>
        <p:spPr>
          <a:xfrm>
            <a:off x="4234873" y="4739988"/>
            <a:ext cx="2022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100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  <a:r>
              <a:rPr kumimoji="1" lang="en-US" altLang="ja-JP" sz="1600" dirty="0">
                <a:solidFill>
                  <a:schemeClr val="bg1"/>
                </a:solidFill>
              </a:rPr>
              <a:t>-</a:t>
            </a:r>
            <a:r>
              <a:rPr lang="en-US" altLang="ja-JP" sz="1600" b="1" i="1" u="sng" dirty="0">
                <a:solidFill>
                  <a:schemeClr val="bg1"/>
                </a:solidFill>
              </a:rPr>
              <a:t>3</a:t>
            </a:r>
            <a:r>
              <a:rPr kumimoji="1" lang="en-US" altLang="ja-JP" sz="1600" b="1" i="1" u="sng" dirty="0">
                <a:solidFill>
                  <a:schemeClr val="bg1"/>
                </a:solidFill>
              </a:rPr>
              <a:t>3.693</a:t>
            </a:r>
            <a:r>
              <a:rPr kumimoji="1" lang="ja-JP" altLang="en-US" sz="1600" dirty="0">
                <a:solidFill>
                  <a:schemeClr val="bg1"/>
                </a:solidFill>
              </a:rPr>
              <a:t>％</a:t>
            </a:r>
            <a:r>
              <a:rPr kumimoji="1" lang="en-US" altLang="ja-JP" sz="1600" dirty="0">
                <a:solidFill>
                  <a:schemeClr val="bg1"/>
                </a:solidFill>
              </a:rPr>
              <a:t>-10</a:t>
            </a:r>
            <a:r>
              <a:rPr kumimoji="1" lang="ja-JP" altLang="en-US" sz="1600" dirty="0">
                <a:solidFill>
                  <a:schemeClr val="bg1"/>
                </a:solidFill>
              </a:rPr>
              <a:t>％＝</a:t>
            </a:r>
            <a:r>
              <a:rPr lang="en-US" altLang="ja-JP" sz="1600" b="1" i="1" u="sng" dirty="0">
                <a:solidFill>
                  <a:schemeClr val="bg1"/>
                </a:solidFill>
              </a:rPr>
              <a:t>5</a:t>
            </a:r>
            <a:r>
              <a:rPr kumimoji="1" lang="en-US" altLang="ja-JP" sz="1600" b="1" i="1" u="sng" dirty="0">
                <a:solidFill>
                  <a:schemeClr val="bg1"/>
                </a:solidFill>
              </a:rPr>
              <a:t>6.307</a:t>
            </a:r>
            <a:r>
              <a:rPr kumimoji="1" lang="ja-JP" altLang="en-US" sz="1600" b="1" i="1" u="sng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1E1DFC-16E2-DDB7-492C-CB62E88B85EC}"/>
              </a:ext>
            </a:extLst>
          </p:cNvPr>
          <p:cNvSpPr/>
          <p:nvPr/>
        </p:nvSpPr>
        <p:spPr>
          <a:xfrm>
            <a:off x="4207162" y="1579416"/>
            <a:ext cx="2189020" cy="9144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寄付金控除不足</a:t>
            </a:r>
            <a:endParaRPr kumimoji="1" lang="en-US" altLang="ja-JP" sz="1600" dirty="0"/>
          </a:p>
          <a:p>
            <a:pPr algn="ctr"/>
            <a:r>
              <a:rPr lang="en-US" altLang="ja-JP" sz="1600" dirty="0"/>
              <a:t>1104296</a:t>
            </a:r>
            <a:r>
              <a:rPr lang="ja-JP" altLang="en-US" sz="1600" dirty="0"/>
              <a:t>円</a:t>
            </a:r>
            <a:r>
              <a:rPr lang="en-US" altLang="ja-JP" sz="1600" dirty="0"/>
              <a:t>×10.21%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/>
              <a:t>125,569</a:t>
            </a:r>
            <a:r>
              <a:rPr kumimoji="1" lang="ja-JP" altLang="en-US" sz="1600" dirty="0"/>
              <a:t>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B3F9C9-6EE7-D082-73EE-0938CCAF40CA}"/>
              </a:ext>
            </a:extLst>
          </p:cNvPr>
          <p:cNvSpPr txBox="1"/>
          <p:nvPr/>
        </p:nvSpPr>
        <p:spPr>
          <a:xfrm>
            <a:off x="7601528" y="1980845"/>
            <a:ext cx="191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125,569</a:t>
            </a:r>
            <a:r>
              <a:rPr kumimoji="1" lang="ja-JP" altLang="en-US" dirty="0"/>
              <a:t>円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1035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421</Words>
  <Application>Microsoft Office PowerPoint</Application>
  <PresentationFormat>ワイド画面</PresentationFormat>
  <Paragraphs>115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メイリオ</vt:lpstr>
      <vt:lpstr>Arial</vt:lpstr>
      <vt:lpstr>Century Gothic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 近藤</dc:creator>
  <cp:lastModifiedBy>学 近藤</cp:lastModifiedBy>
  <cp:revision>4</cp:revision>
  <dcterms:created xsi:type="dcterms:W3CDTF">2023-12-05T01:14:38Z</dcterms:created>
  <dcterms:modified xsi:type="dcterms:W3CDTF">2023-12-07T06:19:52Z</dcterms:modified>
</cp:coreProperties>
</file>